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1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20.xml" ContentType="application/vnd.openxmlformats-officedocument.presentationml.slide+xml"/>
  <Override PartName="/ppt/slides/slide22.xml" ContentType="application/vnd.openxmlformats-officedocument.presentationml.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notesSlides/notesSlide20.xml" ContentType="application/vnd.openxmlformats-officedocument.presentationml.notesSlide+xml"/>
  <Override PartName="/ppt/presentation.xml" ContentType="application/vnd.openxmlformats-officedocument.presentationml.presentation.main+xml"/>
  <Default Extension="png" ContentType="image/png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4.xml" ContentType="application/vnd.openxmlformats-officedocument.presentationml.notes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ppt/slides/slide10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4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18.xml" ContentType="application/vnd.openxmlformats-officedocument.presentationml.slide+xml"/>
  <Override PartName="/ppt/slides/slide12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slides/slide16.xml" ContentType="application/vnd.openxmlformats-officedocument.presentationml.slide+xml"/>
  <Override PartName="/ppt/slides/slide8.xml" ContentType="application/vnd.openxmlformats-officedocument.presentationml.slide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slides/slide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notesSlides/notesSlide3.xml" ContentType="application/vnd.openxmlformats-officedocument.presentationml.notesSlide+xml"/>
  <Override PartName="/ppt/slides/slide21.xml" ContentType="application/vnd.openxmlformats-officedocument.presentationml.slide+xml"/>
  <Override PartName="/ppt/notesSlides/notesSlide5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21.xml" ContentType="application/vnd.openxmlformats-officedocument.presentationml.notesSlide+xml"/>
  <Override PartName="/ppt/slideMasters/slideMaster1.xml" ContentType="application/vnd.openxmlformats-officedocument.presentationml.slideMaster+xml"/>
  <Default Extension="xml" ContentType="application/xml"/>
  <Override PartName="/ppt/handoutMasters/handoutMaster1.xml" ContentType="application/vnd.openxmlformats-officedocument.presentationml.handoutMaster+xml"/>
  <Default Extension="jpeg" ContentType="image/jpeg"/>
  <Default Extension="rels" ContentType="application/vnd.openxmlformats-package.relationships+xml"/>
  <Override PartName="/ppt/viewProps.xml" ContentType="application/vnd.openxmlformats-officedocument.presentationml.viewProps+xml"/>
  <Override PartName="/ppt/notesSlides/notesSlide11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9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s/slide9.xml" ContentType="application/vnd.openxmlformats-officedocument.presentationml.slide+xml"/>
  <Override PartName="/ppt/slides/slide15.xml" ContentType="application/vnd.openxmlformats-officedocument.presentationml.slide+xml"/>
  <Override PartName="/ppt/slides/slide7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19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99" r:id="rId1"/>
  </p:sldMasterIdLst>
  <p:notesMasterIdLst>
    <p:notesMasterId r:id="rId24"/>
  </p:notesMasterIdLst>
  <p:handoutMasterIdLst>
    <p:handoutMasterId r:id="rId25"/>
  </p:handoutMasterIdLst>
  <p:sldIdLst>
    <p:sldId id="266" r:id="rId2"/>
    <p:sldId id="281" r:id="rId3"/>
    <p:sldId id="258" r:id="rId4"/>
    <p:sldId id="262" r:id="rId5"/>
    <p:sldId id="263" r:id="rId6"/>
    <p:sldId id="260" r:id="rId7"/>
    <p:sldId id="265" r:id="rId8"/>
    <p:sldId id="267" r:id="rId9"/>
    <p:sldId id="264" r:id="rId10"/>
    <p:sldId id="274" r:id="rId11"/>
    <p:sldId id="275" r:id="rId12"/>
    <p:sldId id="276" r:id="rId13"/>
    <p:sldId id="278" r:id="rId14"/>
    <p:sldId id="277" r:id="rId15"/>
    <p:sldId id="279" r:id="rId16"/>
    <p:sldId id="256" r:id="rId17"/>
    <p:sldId id="257" r:id="rId18"/>
    <p:sldId id="269" r:id="rId19"/>
    <p:sldId id="271" r:id="rId20"/>
    <p:sldId id="272" r:id="rId21"/>
    <p:sldId id="268" r:id="rId22"/>
    <p:sldId id="280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prnWhat="handouts3" clrMode="gray" frameSlides="1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24752" autoAdjust="0"/>
    <p:restoredTop sz="94660"/>
  </p:normalViewPr>
  <p:slideViewPr>
    <p:cSldViewPr snapToObjects="1">
      <p:cViewPr>
        <p:scale>
          <a:sx n="66" d="100"/>
          <a:sy n="66" d="100"/>
        </p:scale>
        <p:origin x="-1176" y="-4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Objects="1">
      <p:cViewPr varScale="1">
        <p:scale>
          <a:sx n="73" d="100"/>
          <a:sy n="73" d="100"/>
        </p:scale>
        <p:origin x="-2848" y="-120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handoutMaster" Target="handoutMasters/handout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19" Type="http://schemas.openxmlformats.org/officeDocument/2006/relationships/slide" Target="slides/slide18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2B9322-BDBF-A94C-98E3-92966BD1527F}" type="datetimeFigureOut">
              <a:rPr lang="en-US" smtClean="0"/>
              <a:t>10/14/09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C8FAAE-2C1C-F045-8B1F-3973897FC15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D51BB6-CA14-6F44-A54E-099E3FFBD669}" type="datetimeFigureOut">
              <a:rPr lang="en-US" smtClean="0"/>
              <a:pPr/>
              <a:t>10/14/09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4A1377-8CC9-E744-AFE7-23AF1492434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4A1377-8CC9-E744-AFE7-23AF1492434F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4A1377-8CC9-E744-AFE7-23AF1492434F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4A1377-8CC9-E744-AFE7-23AF1492434F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4A1377-8CC9-E744-AFE7-23AF1492434F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4A1377-8CC9-E744-AFE7-23AF1492434F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4A1377-8CC9-E744-AFE7-23AF1492434F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4A1377-8CC9-E744-AFE7-23AF1492434F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4A1377-8CC9-E744-AFE7-23AF1492434F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Register your library card from any metro system</a:t>
            </a:r>
            <a:r>
              <a:rPr lang="en-US" baseline="0" dirty="0" smtClean="0"/>
              <a:t> in St. Paul to access outside the library. Your library card number becomes your password. ABC’s– antique prices, Standard &amp; Poor’s business performance, consumer health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4A1377-8CC9-E744-AFE7-23AF1492434F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4A1377-8CC9-E744-AFE7-23AF1492434F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Historical NYT</a:t>
            </a:r>
          </a:p>
          <a:p>
            <a:r>
              <a:rPr lang="en-US" dirty="0" smtClean="0"/>
              <a:t>Bartleby quotations,</a:t>
            </a:r>
            <a:r>
              <a:rPr lang="en-US" baseline="0" dirty="0" smtClean="0"/>
              <a:t> Novelist, Contemporary authors, Criticism</a:t>
            </a:r>
          </a:p>
          <a:p>
            <a:r>
              <a:rPr lang="en-US" baseline="0" dirty="0" smtClean="0"/>
              <a:t>History Study Center, Lands &amp; Peoples  Statesman’s Yearbook</a:t>
            </a:r>
          </a:p>
          <a:p>
            <a:r>
              <a:rPr lang="en-US" baseline="0" dirty="0" smtClean="0"/>
              <a:t>Dictionary of Scientific Biography, Science Resource Center</a:t>
            </a:r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4A1377-8CC9-E744-AFE7-23AF1492434F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4A1377-8CC9-E744-AFE7-23AF1492434F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4A1377-8CC9-E744-AFE7-23AF1492434F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4A1377-8CC9-E744-AFE7-23AF1492434F}" type="slidenum">
              <a:rPr lang="en-US" smtClean="0"/>
              <a:pPr/>
              <a:t>22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Last year 15</a:t>
            </a:r>
            <a:r>
              <a:rPr lang="en-US" baseline="0" dirty="0" smtClean="0"/>
              <a:t> databases</a:t>
            </a:r>
            <a:endParaRPr lang="en-US" dirty="0" smtClean="0"/>
          </a:p>
          <a:p>
            <a:r>
              <a:rPr lang="en-US" dirty="0" smtClean="0"/>
              <a:t>Current databases are funded and contracted for 3 years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4A1377-8CC9-E744-AFE7-23AF1492434F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USES: Classsroom, masters classes, personal interests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consumer information, arts, current events, health, science, social science, politics, business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4A1377-8CC9-E744-AFE7-23AF1492434F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24/7  Any computer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/internet connection --from school, home, library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17,000 magazines, with more than 13,000 offering full-text articles, more than 340 full-text newspapers, 15,000+ electronic books, and a worldwide catalog of more than 60 million records.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Pinpoint the information you want. Fast. No more wading through thousands of Internet search engine results. Whew!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Information is from reputable and respected sources. No more wondering if what you're looking at is quality information.</a:t>
            </a:r>
            <a:r>
              <a:rPr lang="en-US" dirty="0" smtClean="0"/>
              <a:t> 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4A1377-8CC9-E744-AFE7-23AF1492434F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 reading level, auditory learners, text size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4A1377-8CC9-E744-AFE7-23AF1492434F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Helvetica"/>
              </a:rPr>
              <a:t>Normal basic- keyword or subject</a:t>
            </a:r>
          </a:p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Helvetica"/>
              </a:rPr>
              <a:t>Normal advanced search limits--publication date, resource type, full text</a:t>
            </a:r>
          </a:p>
          <a:p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Lexile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-- Basic, Intermediate, Advanced—Easy, More Difficult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8-11 languages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Print/download/Email—but social bookmarking available—workaround for not being able to point students to webpage using Gina’s custom search engine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4A1377-8CC9-E744-AFE7-23AF1492434F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You will be IP authenticated as a Minnesota resident. You may be prompted for a valid, current Minnesota public library card in order to access the ELM databases.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r>
              <a:rPr lang="en-US" dirty="0" smtClean="0"/>
              <a:t>CW have not updated the individual links yet.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4A1377-8CC9-E744-AFE7-23AF1492434F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4A1377-8CC9-E744-AFE7-23AF1492434F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B7629272-FDB6-F041-988B-3A876E8925EC}" type="datetimeFigureOut">
              <a:rPr lang="en-US" smtClean="0"/>
              <a:pPr/>
              <a:t>10/14/09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E365299E-99F8-744E-9DA0-B4D32857108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29272-FDB6-F041-988B-3A876E8925EC}" type="datetimeFigureOut">
              <a:rPr lang="en-US" smtClean="0"/>
              <a:pPr/>
              <a:t>10/14/09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5299E-99F8-744E-9DA0-B4D32857108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29272-FDB6-F041-988B-3A876E8925EC}" type="datetimeFigureOut">
              <a:rPr lang="en-US" smtClean="0"/>
              <a:pPr/>
              <a:t>10/14/09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5299E-99F8-744E-9DA0-B4D32857108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29272-FDB6-F041-988B-3A876E8925EC}" type="datetimeFigureOut">
              <a:rPr lang="en-US" smtClean="0"/>
              <a:pPr/>
              <a:t>10/14/09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5299E-99F8-744E-9DA0-B4D32857108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29272-FDB6-F041-988B-3A876E8925EC}" type="datetimeFigureOut">
              <a:rPr lang="en-US" smtClean="0"/>
              <a:pPr/>
              <a:t>10/14/09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5299E-99F8-744E-9DA0-B4D32857108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29272-FDB6-F041-988B-3A876E8925EC}" type="datetimeFigureOut">
              <a:rPr lang="en-US" smtClean="0"/>
              <a:pPr/>
              <a:t>10/14/09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5299E-99F8-744E-9DA0-B4D32857108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7629272-FDB6-F041-988B-3A876E8925EC}" type="datetimeFigureOut">
              <a:rPr lang="en-US" smtClean="0"/>
              <a:pPr/>
              <a:t>10/14/09</a:t>
            </a:fld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365299E-99F8-744E-9DA0-B4D32857108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B7629272-FDB6-F041-988B-3A876E8925EC}" type="datetimeFigureOut">
              <a:rPr lang="en-US" smtClean="0"/>
              <a:pPr/>
              <a:t>10/14/09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E365299E-99F8-744E-9DA0-B4D32857108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29272-FDB6-F041-988B-3A876E8925EC}" type="datetimeFigureOut">
              <a:rPr lang="en-US" smtClean="0"/>
              <a:pPr/>
              <a:t>10/14/09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5299E-99F8-744E-9DA0-B4D32857108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29272-FDB6-F041-988B-3A876E8925EC}" type="datetimeFigureOut">
              <a:rPr lang="en-US" smtClean="0"/>
              <a:pPr/>
              <a:t>10/14/09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5299E-99F8-744E-9DA0-B4D32857108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29272-FDB6-F041-988B-3A876E8925EC}" type="datetimeFigureOut">
              <a:rPr lang="en-US" smtClean="0"/>
              <a:pPr/>
              <a:t>10/14/09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5299E-99F8-744E-9DA0-B4D32857108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B7629272-FDB6-F041-988B-3A876E8925EC}" type="datetimeFigureOut">
              <a:rPr lang="en-US" smtClean="0"/>
              <a:pPr/>
              <a:t>10/14/09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E365299E-99F8-744E-9DA0-B4D32857108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7.png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1.png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6.png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hyperlink" Target="http://www.elm4you.org" TargetMode="Externa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000" dirty="0" smtClean="0">
                <a:solidFill>
                  <a:schemeClr val="accent2">
                    <a:lumMod val="50000"/>
                  </a:schemeClr>
                </a:solidFill>
                <a:latin typeface="Helvetica"/>
              </a:rPr>
              <a:t>Ask questions</a:t>
            </a:r>
          </a:p>
          <a:p>
            <a:r>
              <a:rPr lang="en-US" sz="3000" dirty="0" smtClean="0">
                <a:solidFill>
                  <a:schemeClr val="accent2">
                    <a:lumMod val="50000"/>
                  </a:schemeClr>
                </a:solidFill>
                <a:latin typeface="Helvetica"/>
              </a:rPr>
              <a:t>Jot down database name you want to explore</a:t>
            </a:r>
          </a:p>
          <a:p>
            <a:r>
              <a:rPr lang="en-US" sz="3000" dirty="0" smtClean="0">
                <a:solidFill>
                  <a:schemeClr val="accent2">
                    <a:lumMod val="50000"/>
                  </a:schemeClr>
                </a:solidFill>
                <a:latin typeface="Helvetica"/>
              </a:rPr>
              <a:t>Test drive BRAINPOP &amp; provide feedback</a:t>
            </a:r>
          </a:p>
          <a:p>
            <a:r>
              <a:rPr lang="en-US" sz="3000" dirty="0" smtClean="0">
                <a:solidFill>
                  <a:schemeClr val="accent2">
                    <a:lumMod val="50000"/>
                  </a:schemeClr>
                </a:solidFill>
                <a:latin typeface="Helvetica"/>
              </a:rPr>
              <a:t>Enter “Film Strip Projector” drawing</a:t>
            </a:r>
          </a:p>
          <a:p>
            <a:endParaRPr lang="en-US" sz="3000" dirty="0" smtClean="0">
              <a:solidFill>
                <a:schemeClr val="accent2">
                  <a:lumMod val="50000"/>
                </a:schemeClr>
              </a:solidFill>
              <a:latin typeface="Helvetica"/>
            </a:endParaRPr>
          </a:p>
          <a:p>
            <a:endParaRPr lang="en-US" sz="3000" dirty="0">
              <a:solidFill>
                <a:schemeClr val="accent2">
                  <a:lumMod val="50000"/>
                </a:schemeClr>
              </a:solidFill>
              <a:latin typeface="Helvetic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066800"/>
          </a:xfrm>
        </p:spPr>
        <p:txBody>
          <a:bodyPr/>
          <a:lstStyle/>
          <a:p>
            <a:r>
              <a:rPr lang="en-US" dirty="0" smtClean="0"/>
              <a:t>Junior Reference Collection (6-12)</a:t>
            </a:r>
            <a:endParaRPr lang="en-US" dirty="0"/>
          </a:p>
        </p:txBody>
      </p:sp>
      <p:pic>
        <p:nvPicPr>
          <p:cNvPr id="5" name="Content Placeholder 4" descr="Picture 1.png"/>
          <p:cNvPicPr>
            <a:picLocks noGrp="1" noChangeAspect="1"/>
          </p:cNvPicPr>
          <p:nvPr>
            <p:ph idx="1"/>
          </p:nvPr>
        </p:nvPicPr>
        <p:blipFill>
          <a:blip r:embed="rId3"/>
          <a:srcRect l="-21486" r="-21486"/>
          <a:stretch>
            <a:fillRect/>
          </a:stretch>
        </p:blipFill>
        <p:spPr>
          <a:xfrm>
            <a:off x="-685800" y="1828800"/>
            <a:ext cx="8229600" cy="4325112"/>
          </a:xfrm>
        </p:spPr>
      </p:pic>
      <p:sp>
        <p:nvSpPr>
          <p:cNvPr id="6" name="TextBox 5"/>
          <p:cNvSpPr txBox="1"/>
          <p:nvPr/>
        </p:nvSpPr>
        <p:spPr>
          <a:xfrm>
            <a:off x="6553200" y="1905000"/>
            <a:ext cx="2057400" cy="369332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Helvetica"/>
              </a:rPr>
              <a:t>Adjust text size</a:t>
            </a:r>
            <a:endParaRPr lang="en-US" dirty="0">
              <a:solidFill>
                <a:schemeClr val="bg1"/>
              </a:solidFill>
              <a:latin typeface="Helvetic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53200" y="3886200"/>
            <a:ext cx="2057400" cy="369332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Helvetica"/>
              </a:rPr>
              <a:t>3 Reading levels</a:t>
            </a:r>
            <a:endParaRPr lang="en-US" dirty="0">
              <a:solidFill>
                <a:schemeClr val="bg1"/>
              </a:solidFill>
              <a:latin typeface="Helvetic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53200" y="5105400"/>
            <a:ext cx="2057400" cy="369332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Helvetica"/>
              </a:rPr>
              <a:t>Document type</a:t>
            </a:r>
            <a:endParaRPr lang="en-US" dirty="0">
              <a:solidFill>
                <a:schemeClr val="bg1"/>
              </a:solidFill>
              <a:latin typeface="Helvetic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53200" y="5879068"/>
            <a:ext cx="2057400" cy="369332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Helvetica"/>
              </a:rPr>
              <a:t>Citation Tool</a:t>
            </a:r>
            <a:endParaRPr lang="en-US" dirty="0">
              <a:solidFill>
                <a:schemeClr val="bg1"/>
              </a:solidFill>
              <a:latin typeface="Helvetic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Junior Reference Collection (6-12)</a:t>
            </a:r>
            <a:endParaRPr lang="en-US" dirty="0"/>
          </a:p>
        </p:txBody>
      </p:sp>
      <p:pic>
        <p:nvPicPr>
          <p:cNvPr id="9" name="Content Placeholder 8" descr="Picture 2.png"/>
          <p:cNvPicPr>
            <a:picLocks noGrp="1" noChangeAspect="1"/>
          </p:cNvPicPr>
          <p:nvPr>
            <p:ph idx="1"/>
          </p:nvPr>
        </p:nvPicPr>
        <p:blipFill>
          <a:blip r:embed="rId3"/>
          <a:srcRect l="-17242" r="-17242"/>
          <a:stretch>
            <a:fillRect/>
          </a:stretch>
        </p:blipFill>
        <p:spPr>
          <a:xfrm>
            <a:off x="-533400" y="2249424"/>
            <a:ext cx="8229600" cy="4325112"/>
          </a:xfrm>
        </p:spPr>
      </p:pic>
      <p:sp>
        <p:nvSpPr>
          <p:cNvPr id="10" name="TextBox 9"/>
          <p:cNvSpPr txBox="1"/>
          <p:nvPr/>
        </p:nvSpPr>
        <p:spPr>
          <a:xfrm>
            <a:off x="5715000" y="4495800"/>
            <a:ext cx="2971800" cy="38100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Helvetica"/>
              </a:rPr>
              <a:t>On Demand Translation</a:t>
            </a:r>
            <a:endParaRPr lang="en-US" dirty="0">
              <a:solidFill>
                <a:schemeClr val="bg1"/>
              </a:solidFill>
              <a:latin typeface="Helvetica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15000" y="5105400"/>
            <a:ext cx="2971800" cy="38100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Helvetica"/>
              </a:rPr>
              <a:t>Read/Speak Technology</a:t>
            </a:r>
            <a:endParaRPr lang="en-US" dirty="0">
              <a:solidFill>
                <a:schemeClr val="bg1"/>
              </a:solidFill>
              <a:latin typeface="Helvetic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 descr="Picture 1.png"/>
          <p:cNvPicPr>
            <a:picLocks noGrp="1" noChangeAspect="1"/>
          </p:cNvPicPr>
          <p:nvPr>
            <p:ph idx="4294967295"/>
          </p:nvPr>
        </p:nvPicPr>
        <p:blipFill>
          <a:blip r:embed="rId3"/>
          <a:srcRect t="-28062" b="-28062"/>
          <a:stretch>
            <a:fillRect/>
          </a:stretch>
        </p:blipFill>
        <p:spPr>
          <a:xfrm>
            <a:off x="609600" y="695325"/>
            <a:ext cx="7086600" cy="3724275"/>
          </a:xfrm>
        </p:spPr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81000" y="762000"/>
            <a:ext cx="7467600" cy="762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InfoTrac</a:t>
            </a:r>
            <a:r>
              <a:rPr lang="en-US" dirty="0" smtClean="0"/>
              <a:t> Editions 6-9 and 9-12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14" name="Picture 13" descr="Picture 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" y="3977005"/>
            <a:ext cx="7086600" cy="24999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en-US" dirty="0" err="1" smtClean="0"/>
              <a:t>InfoTrac</a:t>
            </a:r>
            <a:r>
              <a:rPr lang="en-US" dirty="0" smtClean="0"/>
              <a:t> Junior Edition (6-9)</a:t>
            </a:r>
            <a:endParaRPr lang="en-US" dirty="0"/>
          </a:p>
        </p:txBody>
      </p:sp>
      <p:pic>
        <p:nvPicPr>
          <p:cNvPr id="4" name="Content Placeholder 3" descr="Picture 1.png"/>
          <p:cNvPicPr>
            <a:picLocks noGrp="1" noChangeAspect="1"/>
          </p:cNvPicPr>
          <p:nvPr>
            <p:ph idx="1"/>
          </p:nvPr>
        </p:nvPicPr>
        <p:blipFill>
          <a:blip r:embed="rId3"/>
          <a:srcRect t="-25535" b="-25535"/>
          <a:stretch>
            <a:fillRect/>
          </a:stretch>
        </p:blipFill>
        <p:spPr>
          <a:xfrm>
            <a:off x="457200" y="1008888"/>
            <a:ext cx="8229600" cy="4325112"/>
          </a:xfrm>
        </p:spPr>
      </p:pic>
      <p:pic>
        <p:nvPicPr>
          <p:cNvPr id="5" name="Picture 4" descr="Picture 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87800" y="4584700"/>
            <a:ext cx="4775200" cy="12827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19200" y="4648200"/>
            <a:ext cx="2895600" cy="369332"/>
          </a:xfrm>
          <a:prstGeom prst="rect">
            <a:avLst/>
          </a:prstGeom>
          <a:solidFill>
            <a:schemeClr val="accent2"/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Helvetica"/>
              </a:rPr>
              <a:t>Search Limit—</a:t>
            </a:r>
            <a:r>
              <a:rPr lang="en-US" dirty="0" err="1" smtClean="0">
                <a:solidFill>
                  <a:schemeClr val="bg1"/>
                </a:solidFill>
                <a:latin typeface="Helvetica"/>
              </a:rPr>
              <a:t>Lexile</a:t>
            </a:r>
            <a:r>
              <a:rPr lang="en-US" dirty="0" smtClean="0">
                <a:solidFill>
                  <a:schemeClr val="bg1"/>
                </a:solidFill>
                <a:latin typeface="Helvetica"/>
              </a:rPr>
              <a:t> level</a:t>
            </a:r>
            <a:endParaRPr lang="en-US" dirty="0">
              <a:solidFill>
                <a:schemeClr val="bg1"/>
              </a:solidFill>
              <a:latin typeface="Helvetic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52" y="762000"/>
            <a:ext cx="8382000" cy="1069848"/>
          </a:xfrm>
        </p:spPr>
        <p:txBody>
          <a:bodyPr/>
          <a:lstStyle/>
          <a:p>
            <a:r>
              <a:rPr lang="en-US" dirty="0" smtClean="0"/>
              <a:t>InfoTrac Junior Edition (6-9)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381000" y="1828800"/>
            <a:ext cx="4041648" cy="457200"/>
          </a:xfrm>
        </p:spPr>
        <p:txBody>
          <a:bodyPr/>
          <a:lstStyle/>
          <a:p>
            <a:r>
              <a:rPr lang="en-US" sz="2000" dirty="0" smtClean="0">
                <a:latin typeface="Helvetica"/>
              </a:rPr>
              <a:t>Lexile reading level</a:t>
            </a:r>
            <a:endParaRPr lang="en-US" sz="2000" dirty="0">
              <a:latin typeface="Helvetica"/>
            </a:endParaRPr>
          </a:p>
        </p:txBody>
      </p:sp>
      <p:pic>
        <p:nvPicPr>
          <p:cNvPr id="8" name="Content Placeholder 7" descr="Picture 1.png"/>
          <p:cNvPicPr>
            <a:picLocks noGrp="1" noChangeAspect="1"/>
          </p:cNvPicPr>
          <p:nvPr>
            <p:ph sz="quarter" idx="2"/>
          </p:nvPr>
        </p:nvPicPr>
        <p:blipFill>
          <a:blip r:embed="rId3"/>
          <a:srcRect t="-43411" b="-43411"/>
          <a:stretch>
            <a:fillRect/>
          </a:stretch>
        </p:blipFill>
        <p:spPr>
          <a:xfrm>
            <a:off x="304800" y="1447800"/>
            <a:ext cx="4041648" cy="3886200"/>
          </a:xfrm>
        </p:spPr>
      </p:pic>
      <p:pic>
        <p:nvPicPr>
          <p:cNvPr id="12" name="Content Placeholder 11" descr="Picture 2.png"/>
          <p:cNvPicPr>
            <a:picLocks noGrp="1" noChangeAspect="1"/>
          </p:cNvPicPr>
          <p:nvPr>
            <p:ph sz="quarter" idx="4"/>
          </p:nvPr>
        </p:nvPicPr>
        <p:blipFill>
          <a:blip r:embed="rId4"/>
          <a:srcRect t="-27869" b="-27869"/>
          <a:stretch>
            <a:fillRect/>
          </a:stretch>
        </p:blipFill>
        <p:spPr>
          <a:xfrm>
            <a:off x="5327904" y="2247995"/>
            <a:ext cx="3130296" cy="3009805"/>
          </a:xfrm>
        </p:spPr>
      </p:pic>
      <p:sp>
        <p:nvSpPr>
          <p:cNvPr id="13" name="Text Placeholder 8"/>
          <p:cNvSpPr txBox="1">
            <a:spLocks/>
          </p:cNvSpPr>
          <p:nvPr/>
        </p:nvSpPr>
        <p:spPr>
          <a:xfrm>
            <a:off x="5029200" y="5029200"/>
            <a:ext cx="3657600" cy="457200"/>
          </a:xfrm>
          <a:prstGeom prst="rect">
            <a:avLst/>
          </a:prstGeo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vert="horz" anchor="ctr">
            <a:noAutofit/>
          </a:bodyPr>
          <a:lstStyle/>
          <a:p>
            <a:pPr marL="4572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95000"/>
                  </a:schemeClr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t>Share Option—Web 2.0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95000"/>
                </a:schemeClr>
              </a:solidFill>
              <a:effectLst/>
              <a:uLnTx/>
              <a:uFillTx/>
              <a:latin typeface="Helvetica"/>
              <a:ea typeface="+mn-ea"/>
              <a:cs typeface="+mn-cs"/>
            </a:endParaRPr>
          </a:p>
        </p:txBody>
      </p:sp>
      <p:sp>
        <p:nvSpPr>
          <p:cNvPr id="15" name="Text Placeholder 8"/>
          <p:cNvSpPr txBox="1">
            <a:spLocks/>
          </p:cNvSpPr>
          <p:nvPr/>
        </p:nvSpPr>
        <p:spPr>
          <a:xfrm>
            <a:off x="377952" y="4648200"/>
            <a:ext cx="4041648" cy="457200"/>
          </a:xfrm>
          <a:prstGeom prst="rect">
            <a:avLst/>
          </a:prstGeo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vert="horz" anchor="ctr">
            <a:noAutofit/>
          </a:bodyPr>
          <a:lstStyle/>
          <a:p>
            <a:pPr marL="4572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95000"/>
                  </a:schemeClr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t>On Demand </a:t>
            </a:r>
            <a:r>
              <a:rPr lang="en-US" sz="2000" b="1" dirty="0" smtClean="0">
                <a:solidFill>
                  <a:schemeClr val="tx1">
                    <a:tint val="95000"/>
                  </a:schemeClr>
                </a:solidFill>
                <a:latin typeface="Helvetica"/>
              </a:rPr>
              <a:t>T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95000"/>
                  </a:schemeClr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t>ranslation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95000"/>
                </a:schemeClr>
              </a:solidFill>
              <a:effectLst/>
              <a:uLnTx/>
              <a:uFillTx/>
              <a:latin typeface="Helvetica"/>
              <a:ea typeface="+mn-ea"/>
              <a:cs typeface="+mn-cs"/>
            </a:endParaRPr>
          </a:p>
        </p:txBody>
      </p:sp>
      <p:sp>
        <p:nvSpPr>
          <p:cNvPr id="16" name="Text Placeholder 8"/>
          <p:cNvSpPr txBox="1">
            <a:spLocks/>
          </p:cNvSpPr>
          <p:nvPr/>
        </p:nvSpPr>
        <p:spPr>
          <a:xfrm>
            <a:off x="381000" y="5334000"/>
            <a:ext cx="4041648" cy="457200"/>
          </a:xfrm>
          <a:prstGeom prst="rect">
            <a:avLst/>
          </a:prstGeo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vert="horz" anchor="ctr">
            <a:noAutofit/>
          </a:bodyPr>
          <a:lstStyle/>
          <a:p>
            <a:pPr marL="4572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95000"/>
                  </a:schemeClr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t>Read/Speak Technology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95000"/>
                </a:schemeClr>
              </a:solidFill>
              <a:effectLst/>
              <a:uLnTx/>
              <a:uFillTx/>
              <a:latin typeface="Helvetica"/>
              <a:ea typeface="+mn-ea"/>
              <a:cs typeface="+mn-cs"/>
            </a:endParaRPr>
          </a:p>
        </p:txBody>
      </p:sp>
      <p:sp>
        <p:nvSpPr>
          <p:cNvPr id="17" name="Text Placeholder 8"/>
          <p:cNvSpPr txBox="1">
            <a:spLocks/>
          </p:cNvSpPr>
          <p:nvPr/>
        </p:nvSpPr>
        <p:spPr>
          <a:xfrm>
            <a:off x="381000" y="6019800"/>
            <a:ext cx="4041648" cy="457200"/>
          </a:xfrm>
          <a:prstGeom prst="rect">
            <a:avLst/>
          </a:prstGeo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vert="horz" anchor="ctr">
            <a:noAutofit/>
          </a:bodyPr>
          <a:lstStyle/>
          <a:p>
            <a:pPr marL="4572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95000"/>
                  </a:schemeClr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t>Citation Tool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95000"/>
                </a:schemeClr>
              </a:solidFill>
              <a:effectLst/>
              <a:uLnTx/>
              <a:uFillTx/>
              <a:latin typeface="Helvetica"/>
              <a:ea typeface="+mn-ea"/>
              <a:cs typeface="+mn-cs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5105400" y="2514600"/>
            <a:ext cx="3505200" cy="236220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/>
          <a:lstStyle/>
          <a:p>
            <a:r>
              <a:rPr lang="en-US" dirty="0" smtClean="0"/>
              <a:t>Kids </a:t>
            </a:r>
            <a:r>
              <a:rPr lang="en-US" dirty="0" err="1" smtClean="0"/>
              <a:t>InfoBits</a:t>
            </a:r>
            <a:r>
              <a:rPr lang="en-US" dirty="0" smtClean="0"/>
              <a:t> (K-5)</a:t>
            </a:r>
            <a:endParaRPr lang="en-US" dirty="0"/>
          </a:p>
        </p:txBody>
      </p:sp>
      <p:pic>
        <p:nvPicPr>
          <p:cNvPr id="4" name="Content Placeholder 3" descr="Picture 1.png"/>
          <p:cNvPicPr>
            <a:picLocks noGrp="1" noChangeAspect="1"/>
          </p:cNvPicPr>
          <p:nvPr>
            <p:ph idx="1"/>
          </p:nvPr>
        </p:nvPicPr>
        <p:blipFill>
          <a:blip r:embed="rId3"/>
          <a:srcRect l="-5659" r="-5659"/>
          <a:stretch>
            <a:fillRect/>
          </a:stretch>
        </p:blipFill>
        <p:spPr>
          <a:xfrm>
            <a:off x="76200" y="1599593"/>
            <a:ext cx="6235700" cy="3277207"/>
          </a:xfrm>
        </p:spPr>
      </p:pic>
      <p:pic>
        <p:nvPicPr>
          <p:cNvPr id="5" name="Picture 4" descr="Picture 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57600" y="2895600"/>
            <a:ext cx="5105400" cy="297563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7200" y="5193268"/>
            <a:ext cx="1981256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  <a:latin typeface="Helvetica"/>
              </a:rPr>
              <a:t>2 Reading Levels</a:t>
            </a:r>
            <a:endParaRPr lang="en-US" dirty="0">
              <a:solidFill>
                <a:schemeClr val="tx2"/>
              </a:solidFill>
              <a:latin typeface="Helvetic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5802868"/>
            <a:ext cx="2712664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  <a:latin typeface="Helvetica"/>
              </a:rPr>
              <a:t>Read/Speak Technology</a:t>
            </a:r>
            <a:endParaRPr lang="en-US" dirty="0">
              <a:solidFill>
                <a:schemeClr val="tx2"/>
              </a:solidFill>
              <a:latin typeface="Helvetic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620716" y="1611868"/>
            <a:ext cx="1608884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  <a:latin typeface="Helvetica"/>
              </a:rPr>
              <a:t>Visual Search</a:t>
            </a:r>
            <a:endParaRPr lang="en-US" dirty="0">
              <a:solidFill>
                <a:schemeClr val="tx2"/>
              </a:solidFill>
              <a:latin typeface="Helvetic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458200" cy="1066800"/>
          </a:xfrm>
        </p:spPr>
        <p:txBody>
          <a:bodyPr>
            <a:noAutofit/>
          </a:bodyPr>
          <a:lstStyle/>
          <a:p>
            <a:r>
              <a:rPr lang="en-US" sz="4800" dirty="0" smtClean="0"/>
              <a:t>CAMIO </a:t>
            </a:r>
            <a:r>
              <a:rPr lang="en-US" sz="2200" dirty="0" smtClean="0"/>
              <a:t>Images from art collections from around the world</a:t>
            </a:r>
            <a:endParaRPr lang="en-US" sz="2200" dirty="0"/>
          </a:p>
        </p:txBody>
      </p:sp>
      <p:pic>
        <p:nvPicPr>
          <p:cNvPr id="16" name="Content Placeholder 15" descr="Picture 2.png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 t="-14934" b="-14934"/>
          <a:stretch>
            <a:fillRect/>
          </a:stretch>
        </p:blipFill>
        <p:spPr>
          <a:xfrm>
            <a:off x="457200" y="2057400"/>
            <a:ext cx="4038600" cy="4525963"/>
          </a:xfrm>
        </p:spPr>
      </p:pic>
      <p:sp>
        <p:nvSpPr>
          <p:cNvPr id="10" name="Text Placeholder 9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Clr>
                <a:schemeClr val="accent2"/>
              </a:buClr>
              <a:buFont typeface="Wingdings" charset="2"/>
              <a:buChar char="§"/>
            </a:pPr>
            <a:r>
              <a:rPr lang="en-US" sz="2200" dirty="0" smtClean="0">
                <a:latin typeface="+mj-lt"/>
              </a:rPr>
              <a:t>90,000 images</a:t>
            </a:r>
          </a:p>
          <a:p>
            <a:pPr>
              <a:buClr>
                <a:schemeClr val="accent2"/>
              </a:buClr>
              <a:buFont typeface="Wingdings" charset="2"/>
              <a:buChar char="§"/>
            </a:pPr>
            <a:endParaRPr lang="en-US" sz="2200" dirty="0" smtClean="0">
              <a:latin typeface="+mj-lt"/>
            </a:endParaRPr>
          </a:p>
          <a:p>
            <a:pPr>
              <a:buClr>
                <a:schemeClr val="accent2"/>
              </a:buClr>
              <a:buFont typeface="Wingdings" charset="2"/>
              <a:buChar char="§"/>
            </a:pPr>
            <a:r>
              <a:rPr lang="en-US" sz="2200" dirty="0" smtClean="0">
                <a:latin typeface="+mj-lt"/>
              </a:rPr>
              <a:t>16 Types of art</a:t>
            </a:r>
          </a:p>
          <a:p>
            <a:pPr>
              <a:buClr>
                <a:schemeClr val="accent2"/>
              </a:buClr>
              <a:buFont typeface="Wingdings" charset="2"/>
              <a:buChar char="§"/>
            </a:pPr>
            <a:endParaRPr lang="en-US" sz="2200" dirty="0" smtClean="0">
              <a:latin typeface="+mj-lt"/>
            </a:endParaRPr>
          </a:p>
          <a:p>
            <a:pPr>
              <a:buClr>
                <a:schemeClr val="accent2"/>
              </a:buClr>
              <a:buFont typeface="Wingdings" charset="2"/>
              <a:buChar char="§"/>
            </a:pPr>
            <a:r>
              <a:rPr lang="en-US" sz="2200" dirty="0" smtClean="0">
                <a:latin typeface="+mj-lt"/>
              </a:rPr>
              <a:t>24 Museum collections</a:t>
            </a:r>
          </a:p>
          <a:p>
            <a:pPr>
              <a:buClr>
                <a:schemeClr val="accent2"/>
              </a:buClr>
              <a:buFont typeface="Wingdings" charset="2"/>
              <a:buChar char="§"/>
            </a:pPr>
            <a:endParaRPr lang="en-US" sz="2200" dirty="0" smtClean="0">
              <a:latin typeface="+mj-lt"/>
            </a:endParaRPr>
          </a:p>
          <a:p>
            <a:pPr>
              <a:buClr>
                <a:schemeClr val="accent2"/>
              </a:buClr>
              <a:buFont typeface="Wingdings" charset="2"/>
              <a:buChar char="§"/>
            </a:pPr>
            <a:r>
              <a:rPr lang="en-US" sz="2200" dirty="0" smtClean="0">
                <a:latin typeface="+mj-lt"/>
              </a:rPr>
              <a:t>Includes Walker &amp; MIA</a:t>
            </a:r>
          </a:p>
          <a:p>
            <a:pPr>
              <a:buClr>
                <a:schemeClr val="accent2"/>
              </a:buClr>
              <a:buFont typeface="Wingdings" charset="2"/>
              <a:buChar char="§"/>
            </a:pPr>
            <a:endParaRPr lang="en-US" sz="2200" dirty="0" smtClean="0">
              <a:latin typeface="+mj-lt"/>
            </a:endParaRPr>
          </a:p>
          <a:p>
            <a:pPr>
              <a:buClr>
                <a:schemeClr val="accent2"/>
              </a:buClr>
              <a:buFont typeface="Wingdings" charset="2"/>
              <a:buChar char="§"/>
            </a:pPr>
            <a:r>
              <a:rPr lang="en-US" sz="2200" dirty="0" smtClean="0">
                <a:latin typeface="+mj-lt"/>
              </a:rPr>
              <a:t>Prehistoric to contemporary</a:t>
            </a:r>
            <a:endParaRPr lang="en-US" sz="22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5407152"/>
            <a:ext cx="8382000" cy="1069848"/>
          </a:xfrm>
        </p:spPr>
        <p:txBody>
          <a:bodyPr>
            <a:normAutofit/>
          </a:bodyPr>
          <a:lstStyle/>
          <a:p>
            <a:r>
              <a:rPr lang="en-US" sz="2400" dirty="0" smtClean="0"/>
              <a:t>Licensed for non-commercial educational use.</a:t>
            </a:r>
            <a:endParaRPr lang="en-US" sz="24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381000" y="990600"/>
            <a:ext cx="4041648" cy="457200"/>
          </a:xfrm>
        </p:spPr>
        <p:txBody>
          <a:bodyPr/>
          <a:lstStyle/>
          <a:p>
            <a:r>
              <a:rPr lang="en-US" dirty="0" smtClean="0"/>
              <a:t>Prints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3"/>
          </p:nvPr>
        </p:nvSpPr>
        <p:spPr>
          <a:xfrm>
            <a:off x="4721225" y="990600"/>
            <a:ext cx="4041775" cy="457200"/>
          </a:xfrm>
        </p:spPr>
        <p:txBody>
          <a:bodyPr/>
          <a:lstStyle/>
          <a:p>
            <a:r>
              <a:rPr lang="en-US" dirty="0" smtClean="0"/>
              <a:t>Sculpture</a:t>
            </a:r>
            <a:endParaRPr lang="en-US" dirty="0"/>
          </a:p>
        </p:txBody>
      </p:sp>
      <p:pic>
        <p:nvPicPr>
          <p:cNvPr id="10" name="Content Placeholder 9" descr="Picture 3.png"/>
          <p:cNvPicPr>
            <a:picLocks noGrp="1" noChangeAspect="1"/>
          </p:cNvPicPr>
          <p:nvPr>
            <p:ph sz="quarter" idx="2"/>
          </p:nvPr>
        </p:nvPicPr>
        <p:blipFill>
          <a:blip r:embed="rId3"/>
          <a:srcRect l="-8672" r="-8672"/>
          <a:stretch>
            <a:fillRect/>
          </a:stretch>
        </p:blipFill>
        <p:spPr>
          <a:xfrm>
            <a:off x="381000" y="1524000"/>
            <a:ext cx="4041648" cy="3886200"/>
          </a:xfrm>
        </p:spPr>
      </p:pic>
      <p:pic>
        <p:nvPicPr>
          <p:cNvPr id="8" name="Content Placeholder 7" descr="Picture 4.png"/>
          <p:cNvPicPr>
            <a:picLocks noGrp="1" noChangeAspect="1"/>
          </p:cNvPicPr>
          <p:nvPr>
            <p:ph sz="quarter" idx="4"/>
          </p:nvPr>
        </p:nvPicPr>
        <p:blipFill>
          <a:blip r:embed="rId4"/>
          <a:srcRect l="-12341" r="-12341"/>
          <a:stretch>
            <a:fillRect/>
          </a:stretch>
        </p:blipFill>
        <p:spPr>
          <a:xfrm>
            <a:off x="4718304" y="1905000"/>
            <a:ext cx="4041775" cy="3886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Public Library Databases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91000"/>
            <a:ext cx="8458200" cy="1752600"/>
          </a:xfrm>
        </p:spPr>
        <p:txBody>
          <a:bodyPr>
            <a:normAutofit/>
          </a:bodyPr>
          <a:lstStyle/>
          <a:p>
            <a:r>
              <a:rPr lang="en-US" sz="3000" dirty="0" smtClean="0"/>
              <a:t>Subscription databases that are “free” with your library card. Wide selection for school and personal needs. </a:t>
            </a:r>
            <a:endParaRPr lang="en-US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Remote access</a:t>
            </a:r>
            <a:endParaRPr lang="en-US" dirty="0"/>
          </a:p>
        </p:txBody>
      </p:sp>
      <p:pic>
        <p:nvPicPr>
          <p:cNvPr id="5" name="Content Placeholder 4" descr="SPL 1.png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 t="-26924" b="-26924"/>
          <a:stretch>
            <a:fillRect/>
          </a:stretch>
        </p:blipFill>
        <p:spPr>
          <a:xfrm>
            <a:off x="457200" y="1295400"/>
            <a:ext cx="4038600" cy="4525963"/>
          </a:xfrm>
        </p:spPr>
      </p:pic>
      <p:pic>
        <p:nvPicPr>
          <p:cNvPr id="7" name="Content Placeholder 6" descr="Picture 1.png"/>
          <p:cNvPicPr>
            <a:picLocks noGrp="1" noChangeAspect="1"/>
          </p:cNvPicPr>
          <p:nvPr>
            <p:ph sz="half" idx="2"/>
          </p:nvPr>
        </p:nvPicPr>
        <p:blipFill>
          <a:blip r:embed="rId4"/>
          <a:srcRect t="-25695" b="-25695"/>
          <a:stretch>
            <a:fillRect/>
          </a:stretch>
        </p:blipFill>
        <p:spPr>
          <a:xfrm>
            <a:off x="4648200" y="1295400"/>
            <a:ext cx="4038600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Devouring Databases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343400"/>
            <a:ext cx="4953000" cy="1752600"/>
          </a:xfrm>
        </p:spPr>
        <p:txBody>
          <a:bodyPr>
            <a:normAutofit fontScale="92500"/>
          </a:bodyPr>
          <a:lstStyle/>
          <a:p>
            <a:r>
              <a:rPr lang="en-US" dirty="0" smtClean="0">
                <a:latin typeface="Helvetica"/>
              </a:rPr>
              <a:t>Culture Grams</a:t>
            </a:r>
          </a:p>
          <a:p>
            <a:r>
              <a:rPr lang="en-US" dirty="0" smtClean="0">
                <a:latin typeface="Helvetica"/>
              </a:rPr>
              <a:t>SIRS Decades</a:t>
            </a:r>
          </a:p>
          <a:p>
            <a:r>
              <a:rPr lang="en-US" dirty="0" smtClean="0">
                <a:latin typeface="Helvetica"/>
              </a:rPr>
              <a:t>Science News</a:t>
            </a:r>
          </a:p>
          <a:p>
            <a:r>
              <a:rPr lang="en-US" dirty="0" smtClean="0">
                <a:latin typeface="Helvetica"/>
              </a:rPr>
              <a:t>ELM (Electronic Library Minnesota)</a:t>
            </a:r>
            <a:endParaRPr lang="en-US" dirty="0">
              <a:latin typeface="Helvetic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467600" y="4343400"/>
            <a:ext cx="1600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2"/>
                </a:solidFill>
                <a:latin typeface="Helvetica"/>
              </a:rPr>
              <a:t>Staff Development</a:t>
            </a:r>
          </a:p>
          <a:p>
            <a:r>
              <a:rPr lang="en-US" sz="1200" dirty="0" smtClean="0">
                <a:solidFill>
                  <a:schemeClr val="tx2"/>
                </a:solidFill>
                <a:latin typeface="Helvetica"/>
              </a:rPr>
              <a:t>October 13, 2009</a:t>
            </a:r>
          </a:p>
          <a:p>
            <a:r>
              <a:rPr lang="en-US" sz="1200" dirty="0" smtClean="0">
                <a:solidFill>
                  <a:schemeClr val="tx2"/>
                </a:solidFill>
                <a:latin typeface="Helvetica"/>
              </a:rPr>
              <a:t>Kristin </a:t>
            </a:r>
            <a:r>
              <a:rPr lang="en-US" sz="1200" dirty="0" err="1" smtClean="0">
                <a:solidFill>
                  <a:schemeClr val="tx2"/>
                </a:solidFill>
                <a:latin typeface="Helvetica"/>
              </a:rPr>
              <a:t>Siskow</a:t>
            </a:r>
            <a:endParaRPr lang="en-US" sz="1200" dirty="0" smtClean="0">
              <a:solidFill>
                <a:schemeClr val="tx2"/>
              </a:solidFill>
              <a:latin typeface="Helvetica"/>
            </a:endParaRPr>
          </a:p>
          <a:p>
            <a:r>
              <a:rPr lang="en-US" sz="1200" dirty="0" smtClean="0">
                <a:solidFill>
                  <a:schemeClr val="tx2"/>
                </a:solidFill>
                <a:latin typeface="Helvetica"/>
              </a:rPr>
              <a:t>Sande Lee</a:t>
            </a:r>
            <a:endParaRPr lang="en-US" sz="1200" dirty="0">
              <a:solidFill>
                <a:schemeClr val="tx2"/>
              </a:solidFill>
              <a:latin typeface="Helvetica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Databases for school 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000" dirty="0" smtClean="0">
                <a:solidFill>
                  <a:schemeClr val="accent2">
                    <a:lumMod val="75000"/>
                  </a:schemeClr>
                </a:solidFill>
                <a:latin typeface="Helvetica"/>
              </a:rPr>
              <a:t>Newspapers--NYT</a:t>
            </a:r>
          </a:p>
          <a:p>
            <a:r>
              <a:rPr lang="en-US" sz="3000" dirty="0" smtClean="0">
                <a:solidFill>
                  <a:schemeClr val="accent2">
                    <a:lumMod val="75000"/>
                  </a:schemeClr>
                </a:solidFill>
                <a:latin typeface="Helvetica"/>
              </a:rPr>
              <a:t>Books &amp; Literature</a:t>
            </a:r>
          </a:p>
          <a:p>
            <a:r>
              <a:rPr lang="en-US" sz="3000" dirty="0" smtClean="0">
                <a:solidFill>
                  <a:schemeClr val="accent2">
                    <a:lumMod val="75000"/>
                  </a:schemeClr>
                </a:solidFill>
                <a:latin typeface="Helvetica"/>
              </a:rPr>
              <a:t>History/Geography/Politics</a:t>
            </a:r>
          </a:p>
          <a:p>
            <a:r>
              <a:rPr lang="en-US" sz="3000" dirty="0" smtClean="0">
                <a:solidFill>
                  <a:schemeClr val="accent2">
                    <a:lumMod val="75000"/>
                  </a:schemeClr>
                </a:solidFill>
                <a:latin typeface="Helvetica"/>
              </a:rPr>
              <a:t>Science &amp; Health</a:t>
            </a:r>
          </a:p>
          <a:p>
            <a:r>
              <a:rPr lang="en-US" sz="3000" dirty="0" smtClean="0">
                <a:solidFill>
                  <a:schemeClr val="accent2">
                    <a:lumMod val="75000"/>
                  </a:schemeClr>
                </a:solidFill>
                <a:latin typeface="Helvetica"/>
              </a:rPr>
              <a:t>Song Indexes</a:t>
            </a:r>
            <a:endParaRPr lang="en-US" sz="3000" dirty="0">
              <a:solidFill>
                <a:schemeClr val="accent2">
                  <a:lumMod val="75000"/>
                </a:schemeClr>
              </a:solidFill>
              <a:latin typeface="Helvetic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066800"/>
          </a:xfrm>
        </p:spPr>
        <p:txBody>
          <a:bodyPr/>
          <a:lstStyle/>
          <a:p>
            <a:r>
              <a:rPr lang="en-US" dirty="0" smtClean="0"/>
              <a:t>BRAIN POP</a:t>
            </a:r>
            <a:endParaRPr lang="en-US" dirty="0"/>
          </a:p>
        </p:txBody>
      </p:sp>
      <p:pic>
        <p:nvPicPr>
          <p:cNvPr id="9" name="Content Placeholder 8" descr="Picture 2.png"/>
          <p:cNvPicPr>
            <a:picLocks noGrp="1" noChangeAspect="1"/>
          </p:cNvPicPr>
          <p:nvPr>
            <p:ph idx="1"/>
          </p:nvPr>
        </p:nvPicPr>
        <p:blipFill>
          <a:blip r:embed="rId3"/>
          <a:srcRect l="-43498" r="-43498"/>
          <a:stretch>
            <a:fillRect/>
          </a:stretch>
        </p:blipFill>
        <p:spPr/>
      </p:pic>
      <p:sp>
        <p:nvSpPr>
          <p:cNvPr id="3" name="TextBox 2"/>
          <p:cNvSpPr txBox="1"/>
          <p:nvPr/>
        </p:nvSpPr>
        <p:spPr>
          <a:xfrm>
            <a:off x="457200" y="1524000"/>
            <a:ext cx="82296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chemeClr val="accent2">
                    <a:lumMod val="75000"/>
                  </a:schemeClr>
                </a:solidFill>
                <a:latin typeface="Helvetica"/>
              </a:rPr>
              <a:t>http://www.brainpop.com</a:t>
            </a:r>
            <a:endParaRPr lang="en-US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000" dirty="0" smtClean="0">
                <a:solidFill>
                  <a:schemeClr val="accent2">
                    <a:lumMod val="50000"/>
                  </a:schemeClr>
                </a:solidFill>
                <a:latin typeface="Helvetica"/>
              </a:rPr>
              <a:t>Ask questions</a:t>
            </a:r>
          </a:p>
          <a:p>
            <a:r>
              <a:rPr lang="en-US" sz="3000" dirty="0" smtClean="0">
                <a:solidFill>
                  <a:schemeClr val="accent2">
                    <a:lumMod val="50000"/>
                  </a:schemeClr>
                </a:solidFill>
                <a:latin typeface="Helvetica"/>
              </a:rPr>
              <a:t>Jot down database name you want to explore</a:t>
            </a:r>
          </a:p>
          <a:p>
            <a:r>
              <a:rPr lang="en-US" sz="3000" dirty="0" smtClean="0">
                <a:solidFill>
                  <a:schemeClr val="accent2">
                    <a:lumMod val="50000"/>
                  </a:schemeClr>
                </a:solidFill>
                <a:latin typeface="Helvetica"/>
              </a:rPr>
              <a:t>Test drive BRAINPOP &amp; provide feedback</a:t>
            </a:r>
          </a:p>
          <a:p>
            <a:r>
              <a:rPr lang="en-US" sz="3000" dirty="0" smtClean="0">
                <a:solidFill>
                  <a:schemeClr val="accent2">
                    <a:lumMod val="50000"/>
                  </a:schemeClr>
                </a:solidFill>
                <a:latin typeface="Helvetica"/>
              </a:rPr>
              <a:t>Enter “Film Strip Projector” drawing</a:t>
            </a:r>
          </a:p>
          <a:p>
            <a:endParaRPr lang="en-US" sz="3000" dirty="0" smtClean="0">
              <a:solidFill>
                <a:schemeClr val="accent2">
                  <a:lumMod val="50000"/>
                </a:schemeClr>
              </a:solidFill>
              <a:latin typeface="Helvetica"/>
            </a:endParaRPr>
          </a:p>
          <a:p>
            <a:endParaRPr lang="en-US" sz="3000" dirty="0">
              <a:solidFill>
                <a:schemeClr val="accent2">
                  <a:lumMod val="50000"/>
                </a:schemeClr>
              </a:solidFill>
              <a:latin typeface="Helvetic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828800"/>
            <a:ext cx="8458200" cy="2424112"/>
          </a:xfrm>
        </p:spPr>
        <p:txBody>
          <a:bodyPr>
            <a:normAutofit/>
          </a:bodyPr>
          <a:lstStyle/>
          <a:p>
            <a:r>
              <a:rPr lang="en-US" sz="6000" dirty="0" smtClean="0"/>
              <a:t>ELM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Electronic Library for Minnesota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267200"/>
            <a:ext cx="8153400" cy="1752600"/>
          </a:xfrm>
        </p:spPr>
        <p:txBody>
          <a:bodyPr>
            <a:normAutofit lnSpcReduction="10000"/>
          </a:bodyPr>
          <a:lstStyle/>
          <a:p>
            <a:r>
              <a:rPr lang="en-US" sz="3000" b="1" dirty="0" smtClean="0"/>
              <a:t>Magazine, newspaper,</a:t>
            </a:r>
            <a:r>
              <a:rPr lang="en-US" sz="3000" dirty="0" smtClean="0"/>
              <a:t> and</a:t>
            </a:r>
            <a:r>
              <a:rPr lang="en-US" sz="3000" b="1" dirty="0" smtClean="0"/>
              <a:t> journal articles,</a:t>
            </a:r>
            <a:r>
              <a:rPr lang="en-US" sz="3000" dirty="0" smtClean="0"/>
              <a:t> and </a:t>
            </a:r>
            <a:r>
              <a:rPr lang="en-US" sz="3000" b="1" dirty="0" smtClean="0"/>
              <a:t>eBooks</a:t>
            </a:r>
            <a:r>
              <a:rPr lang="en-US" sz="3000" dirty="0" smtClean="0"/>
              <a:t>, information from </a:t>
            </a:r>
            <a:r>
              <a:rPr lang="en-US" sz="3000" b="1" dirty="0" smtClean="0"/>
              <a:t>reference sources</a:t>
            </a:r>
            <a:r>
              <a:rPr lang="en-US" sz="3000" dirty="0" smtClean="0"/>
              <a:t>—available to Minnesota residents at no charge</a:t>
            </a:r>
            <a:r>
              <a:rPr lang="en-US" dirty="0" smtClean="0"/>
              <a:t>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ELM  What is it?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2438400"/>
            <a:ext cx="82296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§"/>
            </a:pPr>
            <a:r>
              <a:rPr lang="en-US" sz="3000" dirty="0" smtClean="0">
                <a:solidFill>
                  <a:schemeClr val="accent2">
                    <a:lumMod val="75000"/>
                  </a:schemeClr>
                </a:solidFill>
                <a:latin typeface="Helvetica"/>
              </a:rPr>
              <a:t>48 databases from five different vendors</a:t>
            </a:r>
          </a:p>
          <a:p>
            <a:pPr>
              <a:buFont typeface="Wingdings" charset="2"/>
              <a:buChar char="§"/>
            </a:pPr>
            <a:endParaRPr lang="en-US" sz="3000" dirty="0" smtClean="0">
              <a:solidFill>
                <a:schemeClr val="accent2">
                  <a:lumMod val="75000"/>
                </a:schemeClr>
              </a:solidFill>
              <a:latin typeface="Helvetica"/>
            </a:endParaRPr>
          </a:p>
          <a:p>
            <a:pPr>
              <a:buFont typeface="Wingdings" charset="2"/>
              <a:buChar char="§"/>
            </a:pPr>
            <a:r>
              <a:rPr lang="en-US" sz="3000" dirty="0" smtClean="0">
                <a:solidFill>
                  <a:schemeClr val="accent2">
                    <a:lumMod val="75000"/>
                  </a:schemeClr>
                </a:solidFill>
                <a:latin typeface="Helvetica"/>
              </a:rPr>
              <a:t>Funded by state and federal taxes</a:t>
            </a:r>
            <a:endParaRPr lang="en-US" sz="3000" dirty="0" smtClean="0">
              <a:latin typeface="Helvetica"/>
            </a:endParaRPr>
          </a:p>
          <a:p>
            <a:pPr>
              <a:buFont typeface="Wingdings" charset="2"/>
              <a:buChar char="§"/>
            </a:pPr>
            <a:endParaRPr lang="en-US" sz="3000" dirty="0" smtClean="0">
              <a:latin typeface="Helvetica"/>
            </a:endParaRPr>
          </a:p>
          <a:p>
            <a:pPr>
              <a:buFont typeface="Arial"/>
              <a:buChar char="•"/>
            </a:pPr>
            <a:endParaRPr lang="en-US" dirty="0">
              <a:latin typeface="Helvetic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ELM  What can I find in it?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/>
              <a:buChar char="•"/>
            </a:pPr>
            <a:r>
              <a:rPr lang="en-US" sz="3000" dirty="0" smtClean="0">
                <a:solidFill>
                  <a:schemeClr val="accent2">
                    <a:lumMod val="50000"/>
                  </a:schemeClr>
                </a:solidFill>
                <a:latin typeface="Helvetica"/>
              </a:rPr>
              <a:t>Full-text scholarly &amp; popular articles</a:t>
            </a:r>
          </a:p>
          <a:p>
            <a:pPr>
              <a:buFont typeface="Arial"/>
              <a:buChar char="•"/>
            </a:pPr>
            <a:r>
              <a:rPr lang="en-US" sz="3000" dirty="0" smtClean="0">
                <a:solidFill>
                  <a:schemeClr val="accent2">
                    <a:lumMod val="50000"/>
                  </a:schemeClr>
                </a:solidFill>
                <a:latin typeface="Helvetica"/>
              </a:rPr>
              <a:t>Image, video, sound files</a:t>
            </a:r>
          </a:p>
          <a:p>
            <a:pPr>
              <a:buFont typeface="Arial"/>
              <a:buChar char="•"/>
            </a:pPr>
            <a:r>
              <a:rPr lang="en-US" sz="3000" dirty="0" smtClean="0">
                <a:solidFill>
                  <a:schemeClr val="accent2">
                    <a:lumMod val="50000"/>
                  </a:schemeClr>
                </a:solidFill>
                <a:latin typeface="Helvetica"/>
              </a:rPr>
              <a:t>Primary source documents</a:t>
            </a:r>
          </a:p>
          <a:p>
            <a:pPr>
              <a:buFont typeface="Arial"/>
              <a:buChar char="•"/>
            </a:pPr>
            <a:r>
              <a:rPr lang="en-US" sz="3000" dirty="0" smtClean="0">
                <a:solidFill>
                  <a:schemeClr val="accent2">
                    <a:lumMod val="50000"/>
                  </a:schemeClr>
                </a:solidFill>
                <a:latin typeface="Helvetica"/>
              </a:rPr>
              <a:t>Reference resources-encyclopedias</a:t>
            </a:r>
          </a:p>
          <a:p>
            <a:pPr>
              <a:buFont typeface="Arial"/>
              <a:buChar char="•"/>
            </a:pPr>
            <a:r>
              <a:rPr lang="en-US" sz="3000" dirty="0" smtClean="0">
                <a:solidFill>
                  <a:schemeClr val="accent2">
                    <a:lumMod val="50000"/>
                  </a:schemeClr>
                </a:solidFill>
                <a:latin typeface="Helvetica"/>
              </a:rPr>
              <a:t>eBooks &amp; tools to locate print resources</a:t>
            </a:r>
          </a:p>
          <a:p>
            <a:pPr>
              <a:buFont typeface="Arial"/>
              <a:buChar char="•"/>
            </a:pPr>
            <a:r>
              <a:rPr lang="en-US" sz="3000" dirty="0" smtClean="0">
                <a:solidFill>
                  <a:schemeClr val="accent2">
                    <a:lumMod val="50000"/>
                  </a:schemeClr>
                </a:solidFill>
                <a:latin typeface="Helvetica"/>
              </a:rPr>
              <a:t>Spanish language database(s)</a:t>
            </a:r>
          </a:p>
          <a:p>
            <a:pPr>
              <a:buFont typeface="Arial"/>
              <a:buChar char="•"/>
            </a:pPr>
            <a:r>
              <a:rPr lang="en-US" sz="3000" dirty="0" smtClean="0">
                <a:solidFill>
                  <a:schemeClr val="accent2">
                    <a:lumMod val="50000"/>
                  </a:schemeClr>
                </a:solidFill>
                <a:latin typeface="Helvetica"/>
              </a:rPr>
              <a:t>Special features (journal &amp; search alerts)</a:t>
            </a:r>
          </a:p>
          <a:p>
            <a:pPr>
              <a:buFont typeface="Arial"/>
              <a:buChar char="•"/>
            </a:pPr>
            <a:r>
              <a:rPr lang="en-US" sz="3000" dirty="0" smtClean="0">
                <a:solidFill>
                  <a:schemeClr val="accent2">
                    <a:lumMod val="50000"/>
                  </a:schemeClr>
                </a:solidFill>
                <a:latin typeface="Helvetica"/>
              </a:rPr>
              <a:t>Vast array of topics</a:t>
            </a:r>
          </a:p>
          <a:p>
            <a:pPr>
              <a:buFont typeface="Arial"/>
              <a:buChar char="•"/>
            </a:pPr>
            <a:endParaRPr lang="en-US" sz="3000" dirty="0">
              <a:solidFill>
                <a:schemeClr val="accent2">
                  <a:lumMod val="50000"/>
                </a:schemeClr>
              </a:solidFill>
              <a:latin typeface="Helvetic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ELM  Why use it?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000" dirty="0" smtClean="0">
                <a:solidFill>
                  <a:schemeClr val="accent2">
                    <a:lumMod val="75000"/>
                  </a:schemeClr>
                </a:solidFill>
                <a:latin typeface="Helvetica"/>
              </a:rPr>
              <a:t>It’s CONVENIENT</a:t>
            </a:r>
          </a:p>
          <a:p>
            <a:r>
              <a:rPr lang="en-US" sz="3000" dirty="0" smtClean="0">
                <a:solidFill>
                  <a:schemeClr val="accent2">
                    <a:lumMod val="75000"/>
                  </a:schemeClr>
                </a:solidFill>
                <a:latin typeface="Helvetica"/>
              </a:rPr>
              <a:t>It’s ACCESSIBLE</a:t>
            </a:r>
          </a:p>
          <a:p>
            <a:r>
              <a:rPr lang="en-US" sz="3000" dirty="0" smtClean="0">
                <a:solidFill>
                  <a:schemeClr val="accent2">
                    <a:lumMod val="75000"/>
                  </a:schemeClr>
                </a:solidFill>
                <a:latin typeface="Helvetica"/>
              </a:rPr>
              <a:t>It’s THOROUGH</a:t>
            </a:r>
          </a:p>
          <a:p>
            <a:r>
              <a:rPr lang="en-US" sz="3000" dirty="0" smtClean="0">
                <a:solidFill>
                  <a:schemeClr val="accent2">
                    <a:lumMod val="75000"/>
                  </a:schemeClr>
                </a:solidFill>
                <a:latin typeface="Helvetica"/>
              </a:rPr>
              <a:t>It’s ACCURATE</a:t>
            </a:r>
          </a:p>
          <a:p>
            <a:r>
              <a:rPr lang="en-US" sz="3000" dirty="0" smtClean="0">
                <a:solidFill>
                  <a:schemeClr val="accent2">
                    <a:lumMod val="75000"/>
                  </a:schemeClr>
                </a:solidFill>
                <a:latin typeface="Helvetica"/>
              </a:rPr>
              <a:t>It’s RELIABLE</a:t>
            </a:r>
          </a:p>
          <a:p>
            <a:endParaRPr lang="en-US" sz="3000" dirty="0" smtClean="0">
              <a:solidFill>
                <a:schemeClr val="accent2">
                  <a:lumMod val="75000"/>
                </a:schemeClr>
              </a:solidFill>
              <a:latin typeface="Helvetica"/>
            </a:endParaRPr>
          </a:p>
          <a:p>
            <a:r>
              <a:rPr lang="en-US" sz="3000" dirty="0" smtClean="0">
                <a:solidFill>
                  <a:schemeClr val="accent2">
                    <a:lumMod val="75000"/>
                  </a:schemeClr>
                </a:solidFill>
                <a:latin typeface="Helvetica"/>
              </a:rPr>
              <a:t>It’s FREE</a:t>
            </a:r>
          </a:p>
          <a:p>
            <a:endParaRPr lang="en-US" sz="3000" dirty="0" smtClean="0">
              <a:solidFill>
                <a:schemeClr val="accent2">
                  <a:lumMod val="75000"/>
                </a:schemeClr>
              </a:solidFill>
              <a:latin typeface="Helvetica"/>
            </a:endParaRPr>
          </a:p>
          <a:p>
            <a:endParaRPr lang="en-US" sz="3000" dirty="0" smtClean="0">
              <a:solidFill>
                <a:schemeClr val="accent2">
                  <a:lumMod val="75000"/>
                </a:schemeClr>
              </a:solidFill>
              <a:latin typeface="Helvetica"/>
            </a:endParaRPr>
          </a:p>
          <a:p>
            <a:endParaRPr lang="en-US" sz="3000" dirty="0" smtClean="0">
              <a:solidFill>
                <a:schemeClr val="accent2">
                  <a:lumMod val="75000"/>
                </a:schemeClr>
              </a:solidFill>
              <a:latin typeface="Helvetica"/>
            </a:endParaRPr>
          </a:p>
          <a:p>
            <a:endParaRPr lang="en-US" sz="3000" dirty="0">
              <a:solidFill>
                <a:schemeClr val="accent2">
                  <a:lumMod val="75000"/>
                </a:schemeClr>
              </a:solidFill>
              <a:latin typeface="Helvetic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ELM  Why you should</a:t>
            </a:r>
            <a:r>
              <a:rPr lang="en-US" b="1" i="1" dirty="0" smtClean="0"/>
              <a:t> really </a:t>
            </a:r>
            <a:r>
              <a:rPr lang="en-US" dirty="0" smtClean="0"/>
              <a:t>use it!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000" dirty="0" smtClean="0">
                <a:solidFill>
                  <a:schemeClr val="accent2">
                    <a:lumMod val="75000"/>
                  </a:schemeClr>
                </a:solidFill>
                <a:latin typeface="Helvetica"/>
              </a:rPr>
              <a:t>Encourages differentiation</a:t>
            </a:r>
          </a:p>
          <a:p>
            <a:r>
              <a:rPr lang="en-US" sz="3000" dirty="0" smtClean="0">
                <a:solidFill>
                  <a:schemeClr val="accent2">
                    <a:lumMod val="75000"/>
                  </a:schemeClr>
                </a:solidFill>
                <a:latin typeface="Helvetica"/>
              </a:rPr>
              <a:t>Helps create </a:t>
            </a:r>
            <a:r>
              <a:rPr lang="en-US" sz="3000" i="1" dirty="0" smtClean="0">
                <a:solidFill>
                  <a:schemeClr val="accent2">
                    <a:lumMod val="75000"/>
                  </a:schemeClr>
                </a:solidFill>
                <a:latin typeface="Helvetica"/>
              </a:rPr>
              <a:t>plagiarism-proof </a:t>
            </a:r>
            <a:r>
              <a:rPr lang="en-US" sz="3000" dirty="0" smtClean="0">
                <a:solidFill>
                  <a:schemeClr val="accent2">
                    <a:lumMod val="75000"/>
                  </a:schemeClr>
                </a:solidFill>
                <a:latin typeface="Helvetica"/>
              </a:rPr>
              <a:t>assignments</a:t>
            </a:r>
          </a:p>
          <a:p>
            <a:r>
              <a:rPr lang="en-US" sz="3000" dirty="0" smtClean="0">
                <a:solidFill>
                  <a:schemeClr val="accent2">
                    <a:lumMod val="75000"/>
                  </a:schemeClr>
                </a:solidFill>
                <a:latin typeface="Helvetica"/>
              </a:rPr>
              <a:t>Teaches vital research skills</a:t>
            </a:r>
          </a:p>
          <a:p>
            <a:r>
              <a:rPr lang="en-US" sz="3000" dirty="0" smtClean="0">
                <a:solidFill>
                  <a:schemeClr val="accent2">
                    <a:lumMod val="75000"/>
                  </a:schemeClr>
                </a:solidFill>
                <a:latin typeface="Helvetica"/>
              </a:rPr>
              <a:t>Media specialist anxious to team with you</a:t>
            </a:r>
          </a:p>
          <a:p>
            <a:endParaRPr lang="en-US" sz="3000" dirty="0" smtClean="0">
              <a:solidFill>
                <a:schemeClr val="accent2">
                  <a:lumMod val="75000"/>
                </a:schemeClr>
              </a:solidFill>
              <a:latin typeface="Helvetica"/>
            </a:endParaRPr>
          </a:p>
          <a:p>
            <a:pPr>
              <a:buNone/>
            </a:pPr>
            <a:r>
              <a:rPr lang="en-US" sz="3000" dirty="0" smtClean="0">
                <a:solidFill>
                  <a:schemeClr val="accent2">
                    <a:lumMod val="75000"/>
                  </a:schemeClr>
                </a:solidFill>
                <a:latin typeface="Helvetica"/>
              </a:rPr>
              <a:t> </a:t>
            </a:r>
            <a:endParaRPr lang="en-US" dirty="0" smtClean="0">
              <a:solidFill>
                <a:schemeClr val="accent2">
                  <a:lumMod val="75000"/>
                </a:schemeClr>
              </a:solidFill>
              <a:latin typeface="Helvetica"/>
            </a:endParaRPr>
          </a:p>
          <a:p>
            <a:pPr lvl="1"/>
            <a:endParaRPr lang="en-US" dirty="0" smtClean="0">
              <a:solidFill>
                <a:schemeClr val="accent2">
                  <a:lumMod val="75000"/>
                </a:schemeClr>
              </a:solidFill>
              <a:latin typeface="Helvetica"/>
            </a:endParaRPr>
          </a:p>
          <a:p>
            <a:pPr lvl="1">
              <a:buNone/>
            </a:pPr>
            <a:endParaRPr lang="en-US" dirty="0" smtClean="0">
              <a:solidFill>
                <a:schemeClr val="accent2">
                  <a:lumMod val="75000"/>
                </a:schemeClr>
              </a:solidFill>
              <a:latin typeface="Helvetic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ELM  Cool searching tools!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49424"/>
            <a:ext cx="8686800" cy="4325112"/>
          </a:xfrm>
        </p:spPr>
        <p:txBody>
          <a:bodyPr>
            <a:normAutofit fontScale="92500" lnSpcReduction="10000"/>
          </a:bodyPr>
          <a:lstStyle/>
          <a:p>
            <a:pPr>
              <a:buFont typeface="Arial"/>
              <a:buChar char="•"/>
            </a:pPr>
            <a:r>
              <a:rPr lang="en-US" sz="3000" dirty="0" smtClean="0">
                <a:solidFill>
                  <a:schemeClr val="accent2">
                    <a:lumMod val="75000"/>
                  </a:schemeClr>
                </a:solidFill>
                <a:latin typeface="Helvetica"/>
              </a:rPr>
              <a:t>Basic search- </a:t>
            </a:r>
            <a:r>
              <a:rPr lang="en-US" sz="3000" b="1" dirty="0" smtClean="0">
                <a:solidFill>
                  <a:schemeClr val="accent2">
                    <a:lumMod val="75000"/>
                  </a:schemeClr>
                </a:solidFill>
                <a:latin typeface="Helvetica"/>
              </a:rPr>
              <a:t>visual topic tree</a:t>
            </a:r>
          </a:p>
          <a:p>
            <a:pPr>
              <a:buFont typeface="Arial"/>
              <a:buChar char="•"/>
            </a:pPr>
            <a:r>
              <a:rPr lang="en-US" sz="3000" dirty="0" smtClean="0">
                <a:solidFill>
                  <a:schemeClr val="accent2">
                    <a:lumMod val="75000"/>
                  </a:schemeClr>
                </a:solidFill>
                <a:latin typeface="Helvetica"/>
              </a:rPr>
              <a:t>Advanced search limits- </a:t>
            </a:r>
            <a:r>
              <a:rPr lang="en-US" sz="3000" b="1" dirty="0" smtClean="0">
                <a:solidFill>
                  <a:schemeClr val="accent2">
                    <a:lumMod val="75000"/>
                  </a:schemeClr>
                </a:solidFill>
                <a:latin typeface="Helvetica"/>
              </a:rPr>
              <a:t>reading level</a:t>
            </a:r>
          </a:p>
          <a:p>
            <a:pPr>
              <a:buFont typeface="Arial"/>
              <a:buChar char="•"/>
            </a:pPr>
            <a:r>
              <a:rPr lang="en-US" sz="3000" b="1" dirty="0" smtClean="0">
                <a:solidFill>
                  <a:schemeClr val="accent2">
                    <a:lumMod val="75000"/>
                  </a:schemeClr>
                </a:solidFill>
                <a:latin typeface="Helvetica"/>
              </a:rPr>
              <a:t>Read/speak </a:t>
            </a:r>
            <a:r>
              <a:rPr lang="en-US" sz="3000" dirty="0" smtClean="0">
                <a:solidFill>
                  <a:schemeClr val="accent2">
                    <a:lumMod val="75000"/>
                  </a:schemeClr>
                </a:solidFill>
                <a:latin typeface="Helvetica"/>
              </a:rPr>
              <a:t>technology</a:t>
            </a:r>
          </a:p>
          <a:p>
            <a:pPr>
              <a:buFont typeface="Arial"/>
              <a:buChar char="•"/>
            </a:pPr>
            <a:r>
              <a:rPr lang="en-US" sz="3000" b="1" dirty="0" smtClean="0">
                <a:solidFill>
                  <a:schemeClr val="accent2">
                    <a:lumMod val="75000"/>
                  </a:schemeClr>
                </a:solidFill>
                <a:latin typeface="Helvetica"/>
              </a:rPr>
              <a:t>On Demand Translation</a:t>
            </a:r>
            <a:r>
              <a:rPr lang="en-US" sz="3000" dirty="0" smtClean="0">
                <a:solidFill>
                  <a:schemeClr val="accent2">
                    <a:lumMod val="75000"/>
                  </a:schemeClr>
                </a:solidFill>
                <a:latin typeface="Helvetica"/>
              </a:rPr>
              <a:t>- Spanish</a:t>
            </a:r>
          </a:p>
          <a:p>
            <a:pPr>
              <a:buFont typeface="Arial"/>
              <a:buChar char="•"/>
            </a:pPr>
            <a:r>
              <a:rPr lang="en-US" sz="3000" b="1" dirty="0" smtClean="0">
                <a:solidFill>
                  <a:schemeClr val="accent2">
                    <a:lumMod val="75000"/>
                  </a:schemeClr>
                </a:solidFill>
                <a:latin typeface="Helvetica"/>
              </a:rPr>
              <a:t>Research tools</a:t>
            </a:r>
            <a:endParaRPr lang="en-US" sz="3243" b="1" dirty="0" smtClean="0">
              <a:solidFill>
                <a:schemeClr val="accent2">
                  <a:lumMod val="75000"/>
                </a:schemeClr>
              </a:solidFill>
              <a:latin typeface="Helvetica"/>
            </a:endParaRPr>
          </a:p>
          <a:p>
            <a:pPr>
              <a:buFont typeface="Arial"/>
              <a:buChar char="•"/>
            </a:pPr>
            <a:r>
              <a:rPr lang="en-US" sz="3000" dirty="0" smtClean="0">
                <a:solidFill>
                  <a:schemeClr val="accent2">
                    <a:lumMod val="75000"/>
                  </a:schemeClr>
                </a:solidFill>
                <a:latin typeface="Helvetica"/>
              </a:rPr>
              <a:t>Dictionary</a:t>
            </a:r>
          </a:p>
          <a:p>
            <a:pPr>
              <a:buFont typeface="Arial"/>
              <a:buChar char="•"/>
            </a:pPr>
            <a:r>
              <a:rPr lang="en-US" sz="3000" b="1" dirty="0" smtClean="0">
                <a:solidFill>
                  <a:schemeClr val="accent2">
                    <a:lumMod val="75000"/>
                  </a:schemeClr>
                </a:solidFill>
                <a:latin typeface="Helvetica"/>
              </a:rPr>
              <a:t>Citation tool</a:t>
            </a:r>
          </a:p>
          <a:p>
            <a:pPr>
              <a:buFont typeface="Arial"/>
              <a:buChar char="•"/>
            </a:pPr>
            <a:r>
              <a:rPr lang="en-US" sz="3000" dirty="0" smtClean="0">
                <a:solidFill>
                  <a:schemeClr val="accent2">
                    <a:lumMod val="75000"/>
                  </a:schemeClr>
                </a:solidFill>
                <a:latin typeface="Helvetica"/>
              </a:rPr>
              <a:t>Sharing information-</a:t>
            </a:r>
            <a:r>
              <a:rPr lang="en-US" sz="3000" b="1" dirty="0" smtClean="0">
                <a:solidFill>
                  <a:schemeClr val="accent2">
                    <a:lumMod val="75000"/>
                  </a:schemeClr>
                </a:solidFill>
                <a:latin typeface="Helvetica"/>
              </a:rPr>
              <a:t> Web 2.0 option</a:t>
            </a:r>
            <a:r>
              <a:rPr lang="en-US" sz="3000" dirty="0" smtClean="0">
                <a:solidFill>
                  <a:schemeClr val="accent2">
                    <a:lumMod val="75000"/>
                  </a:schemeClr>
                </a:solidFill>
                <a:latin typeface="Helvetica"/>
              </a:rPr>
              <a:t> </a:t>
            </a:r>
          </a:p>
          <a:p>
            <a:pPr lvl="1">
              <a:buNone/>
            </a:pPr>
            <a:endParaRPr lang="en-US" sz="3000" b="1" dirty="0" smtClean="0">
              <a:solidFill>
                <a:schemeClr val="accent2">
                  <a:lumMod val="75000"/>
                </a:schemeClr>
              </a:solidFill>
              <a:latin typeface="Helvetica"/>
            </a:endParaRPr>
          </a:p>
          <a:p>
            <a:pPr lvl="1">
              <a:buNone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Helvetica"/>
              </a:rPr>
              <a:t> </a:t>
            </a:r>
          </a:p>
          <a:p>
            <a:pPr>
              <a:buFont typeface="Arial"/>
              <a:buChar char="•"/>
            </a:pPr>
            <a:endParaRPr lang="en-US" sz="3000" dirty="0">
              <a:solidFill>
                <a:schemeClr val="accent2">
                  <a:lumMod val="75000"/>
                </a:schemeClr>
              </a:solidFill>
              <a:latin typeface="Helvetic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066800"/>
          </a:xfrm>
        </p:spPr>
        <p:txBody>
          <a:bodyPr/>
          <a:lstStyle/>
          <a:p>
            <a:r>
              <a:rPr lang="en-US" dirty="0" smtClean="0"/>
              <a:t>ELM  How do I search it?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3000" b="1" dirty="0" smtClean="0">
                <a:latin typeface="Helvetica"/>
                <a:hlinkClick r:id="rId3"/>
              </a:rPr>
              <a:t>www.elm4you.org</a:t>
            </a:r>
            <a:endParaRPr lang="en-US" sz="3000" b="1" dirty="0" smtClean="0">
              <a:latin typeface="Helvetica"/>
            </a:endParaRPr>
          </a:p>
          <a:p>
            <a:r>
              <a:rPr lang="en-US" sz="3000" dirty="0" smtClean="0">
                <a:solidFill>
                  <a:schemeClr val="accent2">
                    <a:lumMod val="50000"/>
                  </a:schemeClr>
                </a:solidFill>
                <a:latin typeface="Helvetica"/>
              </a:rPr>
              <a:t>password: elm4you</a:t>
            </a:r>
          </a:p>
          <a:p>
            <a:endParaRPr lang="en-US" sz="3000" b="1" dirty="0" smtClean="0">
              <a:solidFill>
                <a:schemeClr val="accent2">
                  <a:lumMod val="50000"/>
                </a:schemeClr>
              </a:solidFill>
              <a:latin typeface="Helvetica"/>
            </a:endParaRPr>
          </a:p>
          <a:p>
            <a:r>
              <a:rPr lang="en-US" sz="3000" dirty="0" smtClean="0">
                <a:solidFill>
                  <a:schemeClr val="accent2">
                    <a:lumMod val="50000"/>
                  </a:schemeClr>
                </a:solidFill>
                <a:latin typeface="Helvetica"/>
              </a:rPr>
              <a:t>CW Homepage</a:t>
            </a:r>
          </a:p>
          <a:p>
            <a:pPr lvl="1"/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Helvetica"/>
              </a:rPr>
              <a:t>Media Center</a:t>
            </a:r>
          </a:p>
          <a:p>
            <a:pPr lvl="1"/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Helvetica"/>
              </a:rPr>
              <a:t>Reference Databases</a:t>
            </a:r>
          </a:p>
          <a:p>
            <a:pPr lvl="1"/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Helvetica"/>
              </a:rPr>
              <a:t>Select the database</a:t>
            </a:r>
            <a:endParaRPr lang="en-US" dirty="0">
              <a:solidFill>
                <a:schemeClr val="accent2">
                  <a:lumMod val="50000"/>
                </a:schemeClr>
              </a:solidFill>
              <a:latin typeface="Helvetica"/>
            </a:endParaRPr>
          </a:p>
        </p:txBody>
      </p:sp>
      <p:pic>
        <p:nvPicPr>
          <p:cNvPr id="5" name="Content Placeholder 4" descr="Picture 1.png"/>
          <p:cNvPicPr>
            <a:picLocks noGrp="1" noChangeAspect="1"/>
          </p:cNvPicPr>
          <p:nvPr>
            <p:ph sz="half" idx="2"/>
          </p:nvPr>
        </p:nvPicPr>
        <p:blipFill>
          <a:blip r:embed="rId4"/>
          <a:srcRect t="-37205" b="-37205"/>
          <a:stretch>
            <a:fillRect/>
          </a:stretch>
        </p:blipFill>
        <p:spPr/>
      </p:pic>
      <p:sp>
        <p:nvSpPr>
          <p:cNvPr id="7" name="Rectangular Callout 6"/>
          <p:cNvSpPr/>
          <p:nvPr/>
        </p:nvSpPr>
        <p:spPr>
          <a:xfrm>
            <a:off x="6629400" y="4416552"/>
            <a:ext cx="1524000" cy="612648"/>
          </a:xfrm>
          <a:prstGeom prst="wedgeRect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Helvetica"/>
              </a:rPr>
              <a:t>Link to all 48 databases</a:t>
            </a:r>
            <a:endParaRPr lang="en-US" dirty="0">
              <a:latin typeface="Helvetic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ＭＳ ゴシック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Urban.thmx</Template>
  <TotalTime>756</TotalTime>
  <Words>811</Words>
  <Application>Microsoft Macintosh PowerPoint</Application>
  <PresentationFormat>On-screen Show (4:3)</PresentationFormat>
  <Paragraphs>161</Paragraphs>
  <Slides>22</Slides>
  <Notes>21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Urban</vt:lpstr>
      <vt:lpstr>ASSIGNMENT</vt:lpstr>
      <vt:lpstr>Devouring Databases</vt:lpstr>
      <vt:lpstr>ELM Electronic Library for Minnesota </vt:lpstr>
      <vt:lpstr>ELM  What is it?</vt:lpstr>
      <vt:lpstr>ELM  What can I find in it?</vt:lpstr>
      <vt:lpstr>ELM  Why use it?</vt:lpstr>
      <vt:lpstr>ELM  Why you should really use it!</vt:lpstr>
      <vt:lpstr>ELM  Cool searching tools!</vt:lpstr>
      <vt:lpstr>ELM  How do I search it?</vt:lpstr>
      <vt:lpstr>Junior Reference Collection (6-12)</vt:lpstr>
      <vt:lpstr>Junior Reference Collection (6-12)</vt:lpstr>
      <vt:lpstr>InfoTrac Editions 6-9 and 9-12 </vt:lpstr>
      <vt:lpstr>InfoTrac Junior Edition (6-9)</vt:lpstr>
      <vt:lpstr>InfoTrac Junior Edition (6-9)</vt:lpstr>
      <vt:lpstr>Kids InfoBits (K-5)</vt:lpstr>
      <vt:lpstr>CAMIO Images from art collections from around the world</vt:lpstr>
      <vt:lpstr>Licensed for non-commercial educational use.</vt:lpstr>
      <vt:lpstr>Public Library Databases</vt:lpstr>
      <vt:lpstr>Remote access</vt:lpstr>
      <vt:lpstr>Databases for school use</vt:lpstr>
      <vt:lpstr>BRAIN POP</vt:lpstr>
      <vt:lpstr>ASSIGNMENT</vt:lpstr>
    </vt:vector>
  </TitlesOfParts>
  <Company>Crosswinds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CAMIO Images from art collections from around the world</dc:title>
  <dc:creator>Sande Lee</dc:creator>
  <cp:lastModifiedBy>Sande Lee</cp:lastModifiedBy>
  <cp:revision>14</cp:revision>
  <cp:lastPrinted>2009-10-14T12:59:27Z</cp:lastPrinted>
  <dcterms:created xsi:type="dcterms:W3CDTF">2009-10-14T12:37:37Z</dcterms:created>
  <dcterms:modified xsi:type="dcterms:W3CDTF">2009-10-14T13:00:22Z</dcterms:modified>
</cp:coreProperties>
</file>